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4" r:id="rId3"/>
    <p:sldId id="271" r:id="rId4"/>
    <p:sldId id="273" r:id="rId5"/>
    <p:sldId id="277" r:id="rId6"/>
    <p:sldId id="285" r:id="rId7"/>
    <p:sldId id="278" r:id="rId8"/>
    <p:sldId id="272" r:id="rId9"/>
    <p:sldId id="257" r:id="rId10"/>
    <p:sldId id="258" r:id="rId11"/>
    <p:sldId id="279" r:id="rId12"/>
    <p:sldId id="280" r:id="rId13"/>
    <p:sldId id="259" r:id="rId14"/>
    <p:sldId id="260" r:id="rId15"/>
    <p:sldId id="281" r:id="rId16"/>
    <p:sldId id="261" r:id="rId17"/>
    <p:sldId id="262" r:id="rId18"/>
    <p:sldId id="263" r:id="rId19"/>
    <p:sldId id="264" r:id="rId20"/>
    <p:sldId id="265" r:id="rId21"/>
    <p:sldId id="266" r:id="rId22"/>
    <p:sldId id="288" r:id="rId23"/>
    <p:sldId id="289" r:id="rId24"/>
    <p:sldId id="286" r:id="rId25"/>
    <p:sldId id="287" r:id="rId26"/>
    <p:sldId id="282" r:id="rId27"/>
    <p:sldId id="267" r:id="rId28"/>
    <p:sldId id="268" r:id="rId29"/>
    <p:sldId id="270" r:id="rId30"/>
    <p:sldId id="269" r:id="rId31"/>
    <p:sldId id="283" r:id="rId32"/>
    <p:sldId id="284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29" autoAdjust="0"/>
  </p:normalViewPr>
  <p:slideViewPr>
    <p:cSldViewPr snapToGrid="0" snapToObjects="1" showGuides="1">
      <p:cViewPr varScale="1">
        <p:scale>
          <a:sx n="89" d="100"/>
          <a:sy n="89" d="100"/>
        </p:scale>
        <p:origin x="-1144" y="-112"/>
      </p:cViewPr>
      <p:guideLst>
        <p:guide orient="horz" pos="3971"/>
        <p:guide pos="47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841B9-83FD-844B-8726-D30D6052BF9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BA78B-7D4A-AC4B-B829-5C5E3BBAA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3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34204-4954-4DAA-AE60-209AD2F16A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09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blue nodes in AKT , RTK and cell cycle paths. BIM is down.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BA78B-7D4A-AC4B-B829-5C5E3BBAA4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1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AKT 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sligtly</a:t>
            </a:r>
            <a:r>
              <a:rPr lang="en-US" baseline="0" dirty="0" smtClean="0"/>
              <a:t> less deactivated.</a:t>
            </a:r>
          </a:p>
          <a:p>
            <a:r>
              <a:rPr lang="en-US" baseline="0" dirty="0" smtClean="0"/>
              <a:t>RTK pathway is not.</a:t>
            </a:r>
          </a:p>
          <a:p>
            <a:r>
              <a:rPr lang="en-US" baseline="0" dirty="0" smtClean="0"/>
              <a:t>Cell cycle pathway is unchanged.</a:t>
            </a:r>
          </a:p>
          <a:p>
            <a:r>
              <a:rPr lang="en-US" baseline="0" dirty="0" smtClean="0"/>
              <a:t>RTK pathway is not inhibited.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NOTCH pathway is altered.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BA78B-7D4A-AC4B-B829-5C5E3BBAA4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AKT is similar to OVCAR4.except AKTpS308 level is up.</a:t>
            </a:r>
          </a:p>
          <a:p>
            <a:r>
              <a:rPr lang="en-US" dirty="0" smtClean="0"/>
              <a:t>No cell cycle effect.</a:t>
            </a:r>
          </a:p>
          <a:p>
            <a:r>
              <a:rPr lang="en-US" dirty="0" smtClean="0"/>
              <a:t>RTK</a:t>
            </a:r>
            <a:r>
              <a:rPr lang="en-US" baseline="0" dirty="0" smtClean="0"/>
              <a:t> is down.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BA78B-7D4A-AC4B-B829-5C5E3BBAA4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92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</a:t>
            </a:r>
            <a:r>
              <a:rPr lang="en-US" baseline="0" dirty="0" smtClean="0"/>
              <a:t> AKT and RTK pathways are active.</a:t>
            </a:r>
          </a:p>
          <a:p>
            <a:r>
              <a:rPr lang="en-US" baseline="0" dirty="0" smtClean="0"/>
              <a:t>GSK3 level is up.NotCh1 is up.</a:t>
            </a:r>
          </a:p>
          <a:p>
            <a:r>
              <a:rPr lang="en-US" baseline="0" dirty="0" smtClean="0"/>
              <a:t>MEK is substantially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BA78B-7D4A-AC4B-B829-5C5E3BBAA4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9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2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6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8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0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2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71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97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5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C6666-F5C1-1B41-9DD8-A00D5527E200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D92C1-D548-014D-9498-16528B7B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2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Response to BET bromodomain inhibition in ovarian cancer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8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Proteomic response to JQ1</a:t>
            </a:r>
            <a:endParaRPr lang="en-US" dirty="0"/>
          </a:p>
        </p:txBody>
      </p:sp>
      <p:pic>
        <p:nvPicPr>
          <p:cNvPr id="3" name="Picture 2" descr="ovcar_proteomic_jqxc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9" y="2772985"/>
            <a:ext cx="7848862" cy="3264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9625" y="1429470"/>
            <a:ext cx="7248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RPPA data is collected in same conditions (i.e. dose response series to JQ1).</a:t>
            </a:r>
          </a:p>
          <a:p>
            <a:r>
              <a:rPr lang="en-US" dirty="0" smtClean="0"/>
              <a:t>151 proteins are measured. 42 </a:t>
            </a:r>
            <a:r>
              <a:rPr lang="en-US" dirty="0" err="1" smtClean="0"/>
              <a:t>phosphoproteins</a:t>
            </a:r>
            <a:r>
              <a:rPr lang="en-US" dirty="0" smtClean="0"/>
              <a:t>, 109 total protein .</a:t>
            </a:r>
          </a:p>
          <a:p>
            <a:r>
              <a:rPr lang="en-US" dirty="0" smtClean="0"/>
              <a:t>All in triplicates.</a:t>
            </a:r>
          </a:p>
          <a:p>
            <a:r>
              <a:rPr lang="en-US" dirty="0" smtClean="0"/>
              <a:t>Data collected 24hrs after drug treatment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4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1625" y="1968084"/>
            <a:ext cx="8842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2000" dirty="0">
                <a:latin typeface="Arial"/>
                <a:cs typeface="Arial"/>
              </a:rPr>
              <a:t>Is JQ1 (as a single agent or in combo) effective in ovarian cancer cell lines?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pPr marL="342900" indent="-342900">
              <a:buAutoNum type="arabicParenBoth"/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hich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pathways are affected (up/down regulated) by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drug?</a:t>
            </a:r>
          </a:p>
          <a:p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(3) “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hich pathway(s) may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be associated with resistance to JQ1" in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ovarian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cell lines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(4) Can we </a:t>
            </a:r>
            <a:r>
              <a:rPr lang="en-US" sz="2000" dirty="0">
                <a:latin typeface="Arial"/>
                <a:cs typeface="Arial"/>
              </a:rPr>
              <a:t>nominate a combination to overcome the JQ1 resistance in resistant cell lines.</a:t>
            </a:r>
          </a:p>
        </p:txBody>
      </p:sp>
    </p:spTree>
    <p:extLst>
      <p:ext uri="{BB962C8B-B14F-4D97-AF65-F5344CB8AC3E}">
        <p14:creationId xmlns:p14="http://schemas.microsoft.com/office/powerpoint/2010/main" val="2984434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Pathway analysis of JQ1 response in ovarian cancer lines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606627"/>
            <a:ext cx="89217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Pathway analysis strategy (</a:t>
            </a:r>
            <a:r>
              <a:rPr lang="en-GB" sz="2000" dirty="0" err="1" smtClean="0">
                <a:latin typeface="Arial"/>
                <a:cs typeface="Arial"/>
              </a:rPr>
              <a:t>Emek</a:t>
            </a:r>
            <a:r>
              <a:rPr lang="en-GB" sz="2000" dirty="0" smtClean="0">
                <a:latin typeface="Arial"/>
                <a:cs typeface="Arial"/>
              </a:rPr>
              <a:t>)</a:t>
            </a:r>
          </a:p>
          <a:p>
            <a:endParaRPr lang="en-GB" sz="2000" dirty="0" smtClean="0">
              <a:latin typeface="Arial"/>
              <a:cs typeface="Arial"/>
            </a:endParaRPr>
          </a:p>
          <a:p>
            <a:r>
              <a:rPr lang="en-GB" sz="2000" dirty="0" smtClean="0">
                <a:latin typeface="Arial"/>
                <a:cs typeface="Arial"/>
              </a:rPr>
              <a:t>-Hypothesis/question (Response to JQ1, resistance and potential combinations)</a:t>
            </a:r>
          </a:p>
          <a:p>
            <a:endParaRPr lang="en-GB" sz="2000" dirty="0" smtClean="0">
              <a:latin typeface="Arial"/>
              <a:cs typeface="Arial"/>
            </a:endParaRPr>
          </a:p>
          <a:p>
            <a:r>
              <a:rPr lang="en-GB" sz="2000" dirty="0" smtClean="0">
                <a:latin typeface="Arial"/>
                <a:cs typeface="Arial"/>
              </a:rPr>
              <a:t>-Observables (e.g., RPPA and phenotypic readouts)</a:t>
            </a:r>
          </a:p>
          <a:p>
            <a:endParaRPr lang="en-GB" sz="2000" dirty="0">
              <a:latin typeface="Arial"/>
              <a:cs typeface="Arial"/>
            </a:endParaRPr>
          </a:p>
          <a:p>
            <a:r>
              <a:rPr lang="en-GB" sz="2000" dirty="0" smtClean="0">
                <a:latin typeface="Arial"/>
                <a:cs typeface="Arial"/>
              </a:rPr>
              <a:t>- Pathways map (e.g., Pathway </a:t>
            </a:r>
            <a:r>
              <a:rPr lang="en-GB" sz="2000" dirty="0">
                <a:latin typeface="Arial"/>
                <a:cs typeface="Arial"/>
              </a:rPr>
              <a:t>commons-PERA algorithm</a:t>
            </a:r>
            <a:r>
              <a:rPr lang="en-GB" sz="2000" dirty="0" smtClean="0">
                <a:latin typeface="Arial"/>
                <a:cs typeface="Arial"/>
              </a:rPr>
              <a:t>)</a:t>
            </a:r>
          </a:p>
          <a:p>
            <a:endParaRPr lang="en-GB" sz="2000" dirty="0" smtClean="0">
              <a:latin typeface="Arial"/>
              <a:cs typeface="Arial"/>
            </a:endParaRPr>
          </a:p>
          <a:p>
            <a:r>
              <a:rPr lang="en-GB" sz="2000" dirty="0" smtClean="0">
                <a:latin typeface="Arial"/>
                <a:cs typeface="Arial"/>
              </a:rPr>
              <a:t>-Statistical criteria for mapping and analysis (Determine the JQ1 dose – </a:t>
            </a:r>
          </a:p>
          <a:p>
            <a:r>
              <a:rPr lang="en-GB" sz="2000" dirty="0">
                <a:latin typeface="Arial"/>
                <a:cs typeface="Arial"/>
              </a:rPr>
              <a:t>c</a:t>
            </a:r>
            <a:r>
              <a:rPr lang="en-GB" sz="2000" dirty="0" smtClean="0">
                <a:latin typeface="Arial"/>
                <a:cs typeface="Arial"/>
              </a:rPr>
              <a:t>ell/proteomic response relationship)</a:t>
            </a:r>
          </a:p>
          <a:p>
            <a:endParaRPr lang="en-GB" sz="2000" dirty="0" smtClean="0">
              <a:latin typeface="Arial"/>
              <a:cs typeface="Arial"/>
            </a:endParaRPr>
          </a:p>
          <a:p>
            <a:r>
              <a:rPr lang="en-GB" sz="2000" dirty="0" smtClean="0">
                <a:latin typeface="Arial"/>
                <a:cs typeface="Arial"/>
              </a:rPr>
              <a:t>-Predict and test (Collective associations or causal </a:t>
            </a:r>
            <a:r>
              <a:rPr lang="en-GB" sz="2000" dirty="0">
                <a:latin typeface="Arial"/>
                <a:cs typeface="Arial"/>
              </a:rPr>
              <a:t>relations </a:t>
            </a:r>
            <a:r>
              <a:rPr lang="en-GB" sz="2000" dirty="0" smtClean="0">
                <a:latin typeface="Arial"/>
                <a:cs typeface="Arial"/>
              </a:rPr>
              <a:t>between </a:t>
            </a:r>
            <a:r>
              <a:rPr lang="en-GB" sz="2000" dirty="0">
                <a:latin typeface="Arial"/>
                <a:cs typeface="Arial"/>
              </a:rPr>
              <a:t>the </a:t>
            </a:r>
            <a:r>
              <a:rPr lang="en-GB" sz="2000" dirty="0" smtClean="0">
                <a:latin typeface="Arial"/>
                <a:cs typeface="Arial"/>
              </a:rPr>
              <a:t>observables, predict response </a:t>
            </a:r>
            <a:r>
              <a:rPr lang="en-GB" sz="2000" smtClean="0">
                <a:latin typeface="Arial"/>
                <a:cs typeface="Arial"/>
              </a:rPr>
              <a:t>to combinations)</a:t>
            </a:r>
            <a:endParaRPr lang="en-GB" sz="2000" dirty="0">
              <a:latin typeface="Arial"/>
              <a:cs typeface="Arial"/>
            </a:endParaRPr>
          </a:p>
          <a:p>
            <a:endParaRPr lang="en-GB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15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906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Systematic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extraction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 simplified pathway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information from databases: PERA algorithm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228600" y="990600"/>
            <a:ext cx="861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5257800" y="1447800"/>
            <a:ext cx="561975" cy="228600"/>
          </a:xfrm>
          <a:prstGeom prst="rightArrow">
            <a:avLst>
              <a:gd name="adj1" fmla="val 50000"/>
              <a:gd name="adj2" fmla="val 143750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600200" y="1371600"/>
            <a:ext cx="561975" cy="228600"/>
          </a:xfrm>
          <a:prstGeom prst="rightArrow">
            <a:avLst>
              <a:gd name="adj1" fmla="val 50000"/>
              <a:gd name="adj2" fmla="val 143750"/>
            </a:avLst>
          </a:prstGeom>
          <a:solidFill>
            <a:srgbClr val="000000"/>
          </a:soli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13" descr="ffff1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03300"/>
            <a:ext cx="8365813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4904" y="4850963"/>
            <a:ext cx="69222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GB" dirty="0"/>
              <a:t>Determine the pathway relations in already measured </a:t>
            </a:r>
            <a:r>
              <a:rPr lang="en-GB" dirty="0" smtClean="0"/>
              <a:t>proteomic </a:t>
            </a:r>
            <a:r>
              <a:rPr lang="en-GB" dirty="0"/>
              <a:t>entities</a:t>
            </a:r>
            <a:r>
              <a:rPr lang="en-GB" dirty="0" smtClean="0"/>
              <a:t>.</a:t>
            </a:r>
          </a:p>
          <a:p>
            <a:pPr marL="342900" indent="-342900">
              <a:buAutoNum type="arabicPeriod"/>
            </a:pPr>
            <a:r>
              <a:rPr lang="en-GB" dirty="0" smtClean="0"/>
              <a:t>The RPPA data is coarse compared to the pathway representations in Pathway commons. </a:t>
            </a:r>
          </a:p>
          <a:p>
            <a:pPr marL="342900" indent="-342900">
              <a:buAutoNum type="arabicPeriod"/>
            </a:pPr>
            <a:r>
              <a:rPr lang="en-GB" dirty="0" smtClean="0"/>
              <a:t>Avoid overly complicated paths. Strong reduction algorithm.</a:t>
            </a:r>
          </a:p>
          <a:p>
            <a:pPr marL="342900" indent="-342900">
              <a:buAutoNum type="arabicPeriod"/>
            </a:pPr>
            <a:r>
              <a:rPr lang="en-GB" dirty="0" smtClean="0"/>
              <a:t>Improve representation, add genomic and drug target (</a:t>
            </a:r>
            <a:r>
              <a:rPr lang="en-GB" dirty="0" err="1" smtClean="0"/>
              <a:t>PiHelper</a:t>
            </a:r>
            <a:r>
              <a:rPr lang="en-GB" dirty="0" smtClean="0"/>
              <a:t>) data.</a:t>
            </a:r>
          </a:p>
          <a:p>
            <a:pPr marL="342900" indent="-342900">
              <a:buAutoNum type="arabicPeriod"/>
            </a:pPr>
            <a:endParaRPr lang="en-GB" dirty="0" smtClean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078870" y="3757495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Biopax</a:t>
            </a:r>
            <a:r>
              <a:rPr lang="en-US" sz="1200" dirty="0" smtClean="0"/>
              <a:t>: </a:t>
            </a:r>
            <a:r>
              <a:rPr lang="en-US" sz="1200" dirty="0" err="1" smtClean="0"/>
              <a:t>Demir</a:t>
            </a:r>
            <a:r>
              <a:rPr lang="en-US" sz="1200" dirty="0" smtClean="0"/>
              <a:t> et al, 2009 Nature Biotech</a:t>
            </a:r>
          </a:p>
          <a:p>
            <a:r>
              <a:rPr lang="en-US" sz="1200" dirty="0" smtClean="0"/>
              <a:t>Pathway Commons: </a:t>
            </a:r>
            <a:r>
              <a:rPr lang="en-US" sz="1200" dirty="0" err="1" smtClean="0"/>
              <a:t>Cerami</a:t>
            </a:r>
            <a:r>
              <a:rPr lang="en-US" sz="1200" dirty="0" smtClean="0"/>
              <a:t> et al, 2011 </a:t>
            </a:r>
            <a:r>
              <a:rPr lang="en-US" sz="1200" dirty="0" err="1" smtClean="0"/>
              <a:t>Nucl</a:t>
            </a:r>
            <a:r>
              <a:rPr lang="en-US" sz="1200" dirty="0" smtClean="0"/>
              <a:t> Acid Res.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354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a_map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70" y="1714500"/>
            <a:ext cx="7772659" cy="51330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295" y="492125"/>
            <a:ext cx="7997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-PERA outcome: We included all complex formation information (i.e., a dense network)</a:t>
            </a:r>
          </a:p>
          <a:p>
            <a:r>
              <a:rPr lang="en-GB" dirty="0" smtClean="0"/>
              <a:t>-Run a community based network clustering algorithm to determine  clusters (hopefully) enriched by members of distinct pathways.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40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proteomic response to pathways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000250"/>
            <a:ext cx="71596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can we map the proteomic changes to pathways?</a:t>
            </a:r>
          </a:p>
          <a:p>
            <a:endParaRPr lang="en-GB" dirty="0"/>
          </a:p>
          <a:p>
            <a:r>
              <a:rPr lang="en-GB" dirty="0" smtClean="0"/>
              <a:t>We are interested in mapping the proteomic entities that are </a:t>
            </a:r>
          </a:p>
          <a:p>
            <a:r>
              <a:rPr lang="en-GB" b="1" dirty="0" smtClean="0"/>
              <a:t>influenced by the drug </a:t>
            </a:r>
            <a:r>
              <a:rPr lang="en-GB" dirty="0" smtClean="0"/>
              <a:t>and </a:t>
            </a:r>
            <a:r>
              <a:rPr lang="en-GB" b="1" dirty="0" smtClean="0"/>
              <a:t>links </a:t>
            </a:r>
            <a:r>
              <a:rPr lang="en-GB" dirty="0" smtClean="0"/>
              <a:t>perturbation to the  </a:t>
            </a:r>
            <a:r>
              <a:rPr lang="en-GB" b="1" dirty="0" smtClean="0"/>
              <a:t>phenotypic outcome</a:t>
            </a:r>
            <a:r>
              <a:rPr lang="en-GB" dirty="0" smtClean="0"/>
              <a:t>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smtClean="0"/>
              <a:t>The proteomic response to JQ1 is expected to be dose dependent.</a:t>
            </a:r>
          </a:p>
          <a:p>
            <a:endParaRPr lang="en-GB" dirty="0" smtClean="0"/>
          </a:p>
          <a:p>
            <a:r>
              <a:rPr lang="en-GB" dirty="0" smtClean="0"/>
              <a:t>Cell viability response to JQ1 is observed as dose dependent.</a:t>
            </a:r>
          </a:p>
          <a:p>
            <a:endParaRPr lang="en-GB" dirty="0" smtClean="0"/>
          </a:p>
          <a:p>
            <a:r>
              <a:rPr lang="en-GB" dirty="0" smtClean="0"/>
              <a:t>Select proteomic entities that have a dose dependent relationship with the phenotypic outcome and map.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31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Dose dependent phenotypic and proteomic response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3" name="Picture 2" descr="corr_heat_igro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" y="1304300"/>
            <a:ext cx="2920081" cy="5538401"/>
          </a:xfrm>
          <a:prstGeom prst="rect">
            <a:avLst/>
          </a:prstGeom>
        </p:spPr>
      </p:pic>
      <p:pic>
        <p:nvPicPr>
          <p:cNvPr id="4" name="Picture 3" descr="corr_heat_ovcar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85" y="1319599"/>
            <a:ext cx="2865216" cy="5498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51500" y="1304300"/>
            <a:ext cx="34925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Compute the rank based spearman’s correlation </a:t>
            </a:r>
            <a:r>
              <a:rPr lang="en-GB" dirty="0" smtClean="0"/>
              <a:t>between proteomic  </a:t>
            </a:r>
            <a:r>
              <a:rPr lang="en-GB" b="1" dirty="0"/>
              <a:t>readouts</a:t>
            </a:r>
            <a:r>
              <a:rPr lang="en-GB" dirty="0"/>
              <a:t> </a:t>
            </a:r>
            <a:r>
              <a:rPr lang="en-GB" b="1" dirty="0" smtClean="0"/>
              <a:t>and </a:t>
            </a:r>
            <a:r>
              <a:rPr lang="en-GB" b="1" dirty="0"/>
              <a:t>cell viability response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Select the ones with significant correlation (P&lt;0.05).</a:t>
            </a:r>
          </a:p>
          <a:p>
            <a:endParaRPr lang="en-GB" dirty="0"/>
          </a:p>
          <a:p>
            <a:r>
              <a:rPr lang="en-GB" dirty="0" err="1" smtClean="0"/>
              <a:t>cMyc</a:t>
            </a:r>
            <a:r>
              <a:rPr lang="en-GB" dirty="0" smtClean="0"/>
              <a:t> is always significantly correlated with response but not necessarily on top.</a:t>
            </a:r>
          </a:p>
          <a:p>
            <a:r>
              <a:rPr lang="en-GB" dirty="0" smtClean="0"/>
              <a:t>P21/CDKN1A  is always </a:t>
            </a:r>
            <a:r>
              <a:rPr lang="en-GB" dirty="0" err="1" smtClean="0"/>
              <a:t>upregulated</a:t>
            </a:r>
            <a:r>
              <a:rPr lang="en-GB" dirty="0" smtClean="0"/>
              <a:t> in response to JQ1.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 descr="Screen Shot 2014-06-25 at 1.03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68575"/>
            <a:ext cx="2247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26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rr_heat_ovca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6" y="1325786"/>
            <a:ext cx="2999332" cy="5523160"/>
          </a:xfrm>
          <a:prstGeom prst="rect">
            <a:avLst/>
          </a:prstGeom>
        </p:spPr>
      </p:pic>
      <p:pic>
        <p:nvPicPr>
          <p:cNvPr id="4" name="Picture 3" descr="corr_heat_cov3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85" y="1310545"/>
            <a:ext cx="2859119" cy="554144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856" y="21101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Dose dependent phenotypic and proteomic response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357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GROV1-sensitive</a:t>
            </a:r>
            <a:endParaRPr lang="en-US" dirty="0"/>
          </a:p>
        </p:txBody>
      </p:sp>
      <p:pic>
        <p:nvPicPr>
          <p:cNvPr id="3" name="Picture 2" descr="igrov1_jq1_AUC_pera_map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779863"/>
            <a:ext cx="7772659" cy="50781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6250" y="1492250"/>
            <a:ext cx="83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Mapped the area under the curve in the dose response curve for each proteomic entity.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00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OVCAR4:sensitive</a:t>
            </a:r>
            <a:endParaRPr lang="en-US" dirty="0"/>
          </a:p>
        </p:txBody>
      </p:sp>
      <p:pic>
        <p:nvPicPr>
          <p:cNvPr id="3" name="Picture 2" descr="ovcar4_jq1_pera_map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795103"/>
            <a:ext cx="7772659" cy="50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Targeted therapy and drug combinations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0422" y="1925860"/>
            <a:ext cx="784297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Many targeted agents for cancer therapy are approved and even more are in the pipeline.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Most (not all) agents target soluble kinase molecules, RTK, cell surface molecules.</a:t>
            </a:r>
          </a:p>
          <a:p>
            <a:endParaRPr lang="en-US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D</a:t>
            </a:r>
            <a:r>
              <a:rPr lang="en-US" sz="2000" dirty="0" smtClean="0">
                <a:latin typeface="Arial"/>
                <a:cs typeface="Arial"/>
              </a:rPr>
              <a:t>rug </a:t>
            </a:r>
            <a:r>
              <a:rPr lang="en-US" sz="2000" dirty="0">
                <a:latin typeface="Arial"/>
                <a:cs typeface="Arial"/>
              </a:rPr>
              <a:t>resistance eventually emerges leading to rapid progression of metastatic disease </a:t>
            </a: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Immediate solution: </a:t>
            </a:r>
            <a:r>
              <a:rPr lang="en-US" sz="2000" dirty="0">
                <a:latin typeface="Arial"/>
                <a:cs typeface="Arial"/>
              </a:rPr>
              <a:t>C</a:t>
            </a:r>
            <a:r>
              <a:rPr lang="en-US" sz="2000" dirty="0" smtClean="0">
                <a:latin typeface="Arial"/>
                <a:cs typeface="Arial"/>
              </a:rPr>
              <a:t>ombine </a:t>
            </a:r>
            <a:r>
              <a:rPr lang="en-US" sz="2000" dirty="0">
                <a:latin typeface="Arial"/>
                <a:cs typeface="Arial"/>
              </a:rPr>
              <a:t>targeted drugs to block </a:t>
            </a:r>
            <a:r>
              <a:rPr lang="en-US" sz="2000" i="1" u="sng" dirty="0" smtClean="0">
                <a:latin typeface="Arial"/>
                <a:cs typeface="Arial"/>
              </a:rPr>
              <a:t>different </a:t>
            </a:r>
            <a:r>
              <a:rPr lang="en-US" sz="2000" dirty="0" smtClean="0">
                <a:latin typeface="Arial"/>
                <a:cs typeface="Arial"/>
              </a:rPr>
              <a:t> escape routes</a:t>
            </a:r>
          </a:p>
          <a:p>
            <a:pPr marL="285750" indent="-285750">
              <a:buFont typeface="Arial"/>
              <a:buChar char="•"/>
            </a:pPr>
            <a:endParaRPr lang="en-US" sz="2000" i="1" u="sng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Target</a:t>
            </a:r>
            <a:r>
              <a:rPr lang="en-US" sz="2000" i="1" u="sng" dirty="0" smtClean="0">
                <a:latin typeface="Arial"/>
                <a:cs typeface="Arial"/>
              </a:rPr>
              <a:t> different</a:t>
            </a:r>
            <a:r>
              <a:rPr lang="en-US" sz="2000" dirty="0" smtClean="0">
                <a:latin typeface="Arial"/>
                <a:cs typeface="Arial"/>
              </a:rPr>
              <a:t> signaling pathways, combining targeted therapies with conventional chemotherapy or target other biological processes such as epigenetic regulation.</a:t>
            </a:r>
          </a:p>
        </p:txBody>
      </p:sp>
    </p:spTree>
    <p:extLst>
      <p:ext uri="{BB962C8B-B14F-4D97-AF65-F5344CB8AC3E}">
        <p14:creationId xmlns:p14="http://schemas.microsoft.com/office/powerpoint/2010/main" val="339909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OVCAR3: intermediate</a:t>
            </a:r>
            <a:endParaRPr lang="en-US" dirty="0"/>
          </a:p>
        </p:txBody>
      </p:sp>
      <p:pic>
        <p:nvPicPr>
          <p:cNvPr id="3" name="Picture 2" descr="ovcar3_jq1_auc_pera_map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804366"/>
            <a:ext cx="7772659" cy="50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COV318: Resistant</a:t>
            </a:r>
            <a:endParaRPr lang="en-US" dirty="0"/>
          </a:p>
        </p:txBody>
      </p:sp>
      <p:pic>
        <p:nvPicPr>
          <p:cNvPr id="3" name="Picture 2" descr="ovcar318_jq1_auc_pera_map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776814"/>
            <a:ext cx="7772659" cy="50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4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 map:&lt;cov318-igrov1&gt;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921266"/>
            <a:ext cx="857913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200" dirty="0" smtClean="0">
                <a:latin typeface="Arial"/>
                <a:cs typeface="Arial"/>
              </a:rPr>
              <a:t>Difference between the readouts for proteomic entities treated with JQ1.</a:t>
            </a:r>
          </a:p>
          <a:p>
            <a:endParaRPr lang="en-GB" sz="22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smtClean="0">
                <a:latin typeface="Arial"/>
                <a:cs typeface="Arial"/>
              </a:rPr>
              <a:t>Calculate the difference between response  at same drug dose.</a:t>
            </a:r>
          </a:p>
          <a:p>
            <a:r>
              <a:rPr lang="en-GB" sz="22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lang="en-GB" sz="2000" dirty="0" err="1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ΔPr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(di)=Pr</a:t>
            </a:r>
            <a:r>
              <a:rPr lang="en-GB" sz="2000" baseline="30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cl1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(di)-Pr</a:t>
            </a:r>
            <a:r>
              <a:rPr lang="en-GB" sz="2000" baseline="30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cl2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</a:t>
            </a:r>
            <a:r>
              <a:rPr lang="en-GB" sz="2000" dirty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di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)</a:t>
            </a:r>
          </a:p>
          <a:p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	t-test for </a:t>
            </a:r>
            <a:r>
              <a:rPr lang="en-GB" sz="2000" dirty="0" err="1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Ho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: &lt;</a:t>
            </a:r>
            <a:r>
              <a:rPr lang="en-GB" sz="2000" dirty="0" err="1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ΔPr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(di)&gt; = 0</a:t>
            </a:r>
          </a:p>
          <a:p>
            <a:endParaRPr lang="en-GB" sz="2000" dirty="0" smtClean="0">
              <a:solidFill>
                <a:srgbClr val="FF0000"/>
              </a:solidFill>
              <a:latin typeface="Arial"/>
              <a:ea typeface="Lucida Grande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latin typeface="Arial"/>
                <a:ea typeface="Lucida Grande"/>
                <a:cs typeface="Arial"/>
              </a:rPr>
              <a:t>If p &lt; 0.05 from t-test map the </a:t>
            </a:r>
            <a:r>
              <a:rPr lang="en-GB" sz="2000" i="1" dirty="0" smtClean="0">
                <a:latin typeface="Arial"/>
                <a:ea typeface="Lucida Grande"/>
                <a:cs typeface="Arial"/>
              </a:rPr>
              <a:t>area under the curve of </a:t>
            </a:r>
            <a:r>
              <a:rPr lang="en-GB" sz="2000" dirty="0" err="1" smtClean="0">
                <a:latin typeface="Arial"/>
                <a:ea typeface="Lucida Grande"/>
                <a:cs typeface="Arial"/>
              </a:rPr>
              <a:t>ΔPr</a:t>
            </a:r>
            <a:r>
              <a:rPr lang="en-GB" sz="2000" dirty="0">
                <a:latin typeface="Arial"/>
                <a:ea typeface="Lucida Grande"/>
                <a:cs typeface="Arial"/>
              </a:rPr>
              <a:t>(di</a:t>
            </a:r>
            <a:r>
              <a:rPr lang="en-GB" sz="2000" dirty="0" smtClean="0">
                <a:latin typeface="Arial"/>
                <a:ea typeface="Lucida Grande"/>
                <a:cs typeface="Arial"/>
              </a:rPr>
              <a:t>) vs. di plot on pathway diagrams.</a:t>
            </a:r>
          </a:p>
          <a:p>
            <a:pPr marL="342900" indent="-342900">
              <a:buFont typeface="Arial"/>
              <a:buChar char="•"/>
            </a:pPr>
            <a:endParaRPr lang="en-GB" sz="2000" dirty="0" smtClean="0">
              <a:latin typeface="Arial"/>
              <a:ea typeface="Lucida Grande"/>
              <a:cs typeface="Arial"/>
            </a:endParaRPr>
          </a:p>
          <a:p>
            <a:endParaRPr lang="en-GB" sz="2000" dirty="0" smtClean="0">
              <a:latin typeface="Arial"/>
              <a:ea typeface="Lucida Grande"/>
              <a:cs typeface="Arial"/>
            </a:endParaRPr>
          </a:p>
          <a:p>
            <a:r>
              <a:rPr lang="en-GB" sz="2000" dirty="0">
                <a:latin typeface="Arial"/>
                <a:ea typeface="Lucida Grande"/>
                <a:cs typeface="Arial"/>
              </a:rPr>
              <a:t>	</a:t>
            </a:r>
            <a:endParaRPr lang="en-GB" sz="22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2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01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The COV318 vs. IGROV1 differential response</a:t>
            </a:r>
            <a:endParaRPr lang="en-GB" sz="3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6297"/>
              </p:ext>
            </p:extLst>
          </p:nvPr>
        </p:nvGraphicFramePr>
        <p:xfrm>
          <a:off x="2628900" y="1290368"/>
          <a:ext cx="3886200" cy="3911600"/>
        </p:xfrm>
        <a:graphic>
          <a:graphicData uri="http://schemas.openxmlformats.org/drawingml/2006/table">
            <a:tbl>
              <a:tblPr/>
              <a:tblGrid>
                <a:gridCol w="1064466"/>
                <a:gridCol w="1996234"/>
                <a:gridCol w="8255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auc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(cov318-igrov1)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pval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AKTpS473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6.2935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1.30E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RbpS807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5.8445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7.51E-05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Notch1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5.182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CyclinB1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3.38E-04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AMPKpT172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4.7445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9.18E-04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ACCpS79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2.21E-04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GSK3abpS21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6.54E-05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S6pS235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4.1225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8.86E-03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SrcpY416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9.96E-04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p70S6KpT389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3.8645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5.82E-03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MEK1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1.88E-06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S6pS240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1.91E-02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AKTpT308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1.01E-04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AnnexinI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2.5575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5.28E-05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CDK1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9.65E-05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HER3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2.485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5.53E-06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2.481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2.76E-04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CRafpS338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9.75E-05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AMPKa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6.25E-05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8974" y="5679110"/>
            <a:ext cx="808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 20 proteins.</a:t>
            </a:r>
          </a:p>
          <a:p>
            <a:r>
              <a:rPr lang="en-GB" dirty="0" smtClean="0"/>
              <a:t>“The curve:” The </a:t>
            </a:r>
            <a:r>
              <a:rPr lang="en-GB" dirty="0" smtClean="0">
                <a:latin typeface="Lucida Grande"/>
                <a:ea typeface="Lucida Grande"/>
                <a:cs typeface="Lucida Grande"/>
              </a:rPr>
              <a:t>plot for the </a:t>
            </a:r>
            <a:r>
              <a:rPr lang="en-GB" dirty="0">
                <a:latin typeface="Lucida Grande"/>
                <a:ea typeface="Lucida Grande"/>
                <a:cs typeface="Lucida Grande"/>
              </a:rPr>
              <a:t>  </a:t>
            </a:r>
            <a:r>
              <a:rPr lang="en-GB" dirty="0" err="1" smtClean="0">
                <a:latin typeface="Lucida Grande"/>
                <a:ea typeface="Lucida Grande"/>
                <a:cs typeface="Lucida Grande"/>
              </a:rPr>
              <a:t>Δ</a:t>
            </a:r>
            <a:r>
              <a:rPr lang="en-GB" dirty="0" smtClean="0">
                <a:latin typeface="Lucida Grande"/>
                <a:ea typeface="Lucida Grande"/>
                <a:cs typeface="Lucida Grande"/>
              </a:rPr>
              <a:t> of read out in two cell lines </a:t>
            </a:r>
            <a:r>
              <a:rPr lang="en-GB" dirty="0" err="1" smtClean="0">
                <a:latin typeface="Lucida Grande"/>
                <a:ea typeface="Lucida Grande"/>
                <a:cs typeface="Lucida Grande"/>
              </a:rPr>
              <a:t>vs</a:t>
            </a:r>
            <a:r>
              <a:rPr lang="en-GB" dirty="0" smtClean="0">
                <a:latin typeface="Lucida Grande"/>
                <a:ea typeface="Lucida Grande"/>
                <a:cs typeface="Lucida Grande"/>
              </a:rPr>
              <a:t> drug dose.</a:t>
            </a:r>
            <a:r>
              <a:rPr lang="en-GB" dirty="0" smtClean="0"/>
              <a:t>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976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_auc_cov318_igrov1_sig_pval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876300"/>
            <a:ext cx="7662928" cy="5081186"/>
          </a:xfrm>
          <a:prstGeom prst="rect">
            <a:avLst/>
          </a:prstGeom>
        </p:spPr>
      </p:pic>
      <p:pic>
        <p:nvPicPr>
          <p:cNvPr id="3" name="Picture 2" descr="Screen Shot 2014-07-17 at 7.37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31" y="5406762"/>
            <a:ext cx="1600200" cy="5461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 smtClean="0"/>
              <a:t>Difference map:&lt;cov318-igrov1&gt;</a:t>
            </a:r>
            <a:endParaRPr lang="en-US" sz="3800" dirty="0"/>
          </a:p>
        </p:txBody>
      </p:sp>
      <p:sp>
        <p:nvSpPr>
          <p:cNvPr id="5" name="TextBox 4"/>
          <p:cNvSpPr txBox="1"/>
          <p:nvPr/>
        </p:nvSpPr>
        <p:spPr>
          <a:xfrm>
            <a:off x="861300" y="6117091"/>
            <a:ext cx="196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Drug : JQ1 (0-5uM)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416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a_map_reduced_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736600"/>
            <a:ext cx="7772659" cy="5376851"/>
          </a:xfrm>
          <a:prstGeom prst="rect">
            <a:avLst/>
          </a:prstGeom>
        </p:spPr>
      </p:pic>
      <p:pic>
        <p:nvPicPr>
          <p:cNvPr id="4" name="Picture 3" descr="Screen Shot 2014-07-17 at 7.37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5" y="5567351"/>
            <a:ext cx="1600200" cy="546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58888" y="193090"/>
            <a:ext cx="563187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Difference map:&lt;cov318-igrov1&gt;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100" y="6345584"/>
            <a:ext cx="380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pathway diagram of altered proteins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375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Drug combinations?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1" y="1678161"/>
            <a:ext cx="8686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(4) Can we nominate a combination to overcome the JQ1 resistance in resistant cell lines.</a:t>
            </a:r>
          </a:p>
          <a:p>
            <a:endParaRPr lang="en-GB" dirty="0"/>
          </a:p>
          <a:p>
            <a:r>
              <a:rPr lang="en-GB" dirty="0" smtClean="0"/>
              <a:t>A simple hypothesis:</a:t>
            </a:r>
          </a:p>
          <a:p>
            <a:r>
              <a:rPr lang="en-GB" dirty="0" smtClean="0"/>
              <a:t>-If an level of an oncogenic protein (p-AKT, p-MEK) increases in response to a JQ1,</a:t>
            </a:r>
          </a:p>
          <a:p>
            <a:r>
              <a:rPr lang="en-GB" dirty="0" smtClean="0"/>
              <a:t>Its increased level confer resistance. Co-inhibition with JQ1 may lead to synergy.</a:t>
            </a:r>
          </a:p>
          <a:p>
            <a:r>
              <a:rPr lang="en-GB" dirty="0" smtClean="0"/>
              <a:t>-If a </a:t>
            </a:r>
            <a:r>
              <a:rPr lang="en-GB" dirty="0" err="1" smtClean="0"/>
              <a:t>tumor</a:t>
            </a:r>
            <a:r>
              <a:rPr lang="en-GB" dirty="0" smtClean="0"/>
              <a:t> suppressor protein goes down in response to a drug. Oncogenic proteins in its neighbourhood can be potential co-targets.</a:t>
            </a:r>
          </a:p>
          <a:p>
            <a:r>
              <a:rPr lang="en-GB" dirty="0" smtClean="0"/>
              <a:t>-If the level of an oncogenic protein does not decrease in response to JQ1 (while it does so in sensitive lines), it may be a combination partner with JQ1.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43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012" y="274638"/>
            <a:ext cx="5919787" cy="1143000"/>
          </a:xfrm>
        </p:spPr>
        <p:txBody>
          <a:bodyPr/>
          <a:lstStyle/>
          <a:p>
            <a:r>
              <a:rPr lang="en-US" dirty="0" smtClean="0"/>
              <a:t>AKT pathway</a:t>
            </a:r>
            <a:endParaRPr lang="en-US" dirty="0"/>
          </a:p>
        </p:txBody>
      </p:sp>
      <p:pic>
        <p:nvPicPr>
          <p:cNvPr id="3" name="Picture 2" descr="ak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2608"/>
            <a:ext cx="2465208" cy="5459478"/>
          </a:xfrm>
          <a:prstGeom prst="rect">
            <a:avLst/>
          </a:prstGeom>
        </p:spPr>
      </p:pic>
      <p:pic>
        <p:nvPicPr>
          <p:cNvPr id="4" name="Picture 3" descr="labe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1" y="6533515"/>
            <a:ext cx="5873692" cy="317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0347" y="1613342"/>
            <a:ext cx="62097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P-AKT is down-regulated in sensitive IGROV1 in response to JQ1.</a:t>
            </a:r>
          </a:p>
          <a:p>
            <a:r>
              <a:rPr lang="en-GB" dirty="0" smtClean="0"/>
              <a:t>P-AKT is unchanged in the resistant OVCAR318.</a:t>
            </a:r>
          </a:p>
          <a:p>
            <a:r>
              <a:rPr lang="en-GB" dirty="0" smtClean="0"/>
              <a:t>Other cell lines display intermediate response.</a:t>
            </a:r>
          </a:p>
          <a:p>
            <a:r>
              <a:rPr lang="en-GB" dirty="0" smtClean="0"/>
              <a:t>Similar argument holds for p-GSK3. p-GSK3 is </a:t>
            </a:r>
            <a:r>
              <a:rPr lang="en-GB" dirty="0" err="1" smtClean="0"/>
              <a:t>upregulated</a:t>
            </a:r>
            <a:endParaRPr lang="en-GB" dirty="0" smtClean="0"/>
          </a:p>
          <a:p>
            <a:r>
              <a:rPr lang="en-GB" dirty="0"/>
              <a:t>i</a:t>
            </a:r>
            <a:r>
              <a:rPr lang="en-GB" dirty="0" smtClean="0"/>
              <a:t>n response to high dose JQ1 in CAV-318 cells.</a:t>
            </a:r>
          </a:p>
          <a:p>
            <a:endParaRPr lang="en-GB" dirty="0"/>
          </a:p>
          <a:p>
            <a:r>
              <a:rPr lang="en-GB" dirty="0" smtClean="0"/>
              <a:t>JQ1+AKTi</a:t>
            </a:r>
          </a:p>
          <a:p>
            <a:endParaRPr lang="en-GB" dirty="0"/>
          </a:p>
        </p:txBody>
      </p:sp>
      <p:pic>
        <p:nvPicPr>
          <p:cNvPr id="6" name="Picture 5" descr="Screen Shot 2014-06-25 at 1.34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772" y="3939954"/>
            <a:ext cx="3638228" cy="25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2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012" y="274638"/>
            <a:ext cx="5919787" cy="1143000"/>
          </a:xfrm>
        </p:spPr>
        <p:txBody>
          <a:bodyPr/>
          <a:lstStyle/>
          <a:p>
            <a:r>
              <a:rPr lang="en-US" dirty="0" smtClean="0"/>
              <a:t>NOTCH pathway</a:t>
            </a:r>
            <a:endParaRPr lang="en-US" dirty="0"/>
          </a:p>
        </p:txBody>
      </p:sp>
      <p:pic>
        <p:nvPicPr>
          <p:cNvPr id="3" name="Picture 2" descr="no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4372"/>
            <a:ext cx="2465208" cy="5459478"/>
          </a:xfrm>
          <a:prstGeom prst="rect">
            <a:avLst/>
          </a:prstGeom>
        </p:spPr>
      </p:pic>
      <p:pic>
        <p:nvPicPr>
          <p:cNvPr id="4" name="Picture 3" descr="labe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1" y="6560262"/>
            <a:ext cx="5873692" cy="317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2480" y="1686560"/>
            <a:ext cx="55835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NOTCH1 levels increase substantially in resistant cell lines</a:t>
            </a:r>
          </a:p>
          <a:p>
            <a:r>
              <a:rPr lang="en-GB" dirty="0" smtClean="0"/>
              <a:t>but NOTCH3 level is decreased.</a:t>
            </a:r>
          </a:p>
          <a:p>
            <a:endParaRPr lang="en-GB" dirty="0"/>
          </a:p>
          <a:p>
            <a:r>
              <a:rPr lang="en-GB" dirty="0" smtClean="0"/>
              <a:t>No significant effect is observed in sensitive cells.</a:t>
            </a:r>
          </a:p>
          <a:p>
            <a:endParaRPr lang="en-GB" dirty="0"/>
          </a:p>
          <a:p>
            <a:r>
              <a:rPr lang="en-GB" dirty="0" smtClean="0"/>
              <a:t>JQ1+GSI (?)</a:t>
            </a:r>
          </a:p>
          <a:p>
            <a:endParaRPr lang="en-GB" dirty="0"/>
          </a:p>
          <a:p>
            <a:r>
              <a:rPr lang="en-GB" dirty="0" smtClean="0"/>
              <a:t>Already tested in </a:t>
            </a:r>
            <a:r>
              <a:rPr lang="en-GB" dirty="0" err="1" smtClean="0"/>
              <a:t>leukemia</a:t>
            </a:r>
            <a:r>
              <a:rPr lang="en-GB" dirty="0" smtClean="0"/>
              <a:t>. </a:t>
            </a:r>
          </a:p>
          <a:p>
            <a:r>
              <a:rPr lang="en-GB" dirty="0" smtClean="0"/>
              <a:t>But how about the NOTCH3 level?</a:t>
            </a:r>
            <a:endParaRPr lang="en-GB" dirty="0"/>
          </a:p>
        </p:txBody>
      </p:sp>
      <p:pic>
        <p:nvPicPr>
          <p:cNvPr id="7" name="Picture 6" descr="Screen Shot 2014-06-25 at 1.38.5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86" y="4155439"/>
            <a:ext cx="2028434" cy="243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NOTCH inhibition resistance in T cell acute lymphoblastic leukemia.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3" name="Picture 2" descr="Screen Shot 2014-06-24 at 10.10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482"/>
            <a:ext cx="9144000" cy="4557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415" y="62362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Knoechel</a:t>
            </a:r>
            <a:r>
              <a:rPr lang="en-GB" dirty="0" smtClean="0"/>
              <a:t> et al 2014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47415" y="3754541"/>
            <a:ext cx="138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GSI+JQ1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46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9339"/>
            <a:ext cx="8447729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Targeting epigenetic regulation for cancer therapy : BET bromodomain inhibition </a:t>
            </a:r>
            <a:endParaRPr lang="en-US" sz="3200" dirty="0"/>
          </a:p>
        </p:txBody>
      </p:sp>
      <p:pic>
        <p:nvPicPr>
          <p:cNvPr id="4" name="Picture 3" descr="Screen Shot 2014-06-24 at 10.29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06" y="1542165"/>
            <a:ext cx="47371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9977" y="1663893"/>
            <a:ext cx="164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Luo</a:t>
            </a:r>
            <a:r>
              <a:rPr lang="en-US" dirty="0" smtClean="0"/>
              <a:t> et al 2012)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159" y="1484054"/>
            <a:ext cx="4518591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BRD4 binds to acetylated histones and recruits the transcription elongation factor (p-TEFP) to  release DNA and initiate transcription elongation.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BRD4 binds to histones cooperatively particularly at super-enhancer sites, which regulate key mitotic genes particularly c-</a:t>
            </a:r>
            <a:r>
              <a:rPr lang="en-US" dirty="0" err="1" smtClean="0"/>
              <a:t>Myc</a:t>
            </a:r>
            <a:r>
              <a:rPr lang="en-US" dirty="0" smtClean="0"/>
              <a:t> (and others) (</a:t>
            </a:r>
            <a:r>
              <a:rPr lang="en-US" dirty="0" err="1" smtClean="0"/>
              <a:t>Loven</a:t>
            </a:r>
            <a:r>
              <a:rPr lang="en-US" dirty="0" smtClean="0"/>
              <a:t> et al 2013).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JQ1 </a:t>
            </a:r>
            <a:r>
              <a:rPr lang="en-US" dirty="0"/>
              <a:t>directly targets the bromodomain protein BRD4, which marks select genes including </a:t>
            </a:r>
            <a:r>
              <a:rPr lang="en-US" dirty="0" smtClean="0"/>
              <a:t>c</a:t>
            </a:r>
            <a:r>
              <a:rPr lang="en-US" dirty="0"/>
              <a:t>-</a:t>
            </a:r>
            <a:r>
              <a:rPr lang="en-US" dirty="0" err="1"/>
              <a:t>Myc</a:t>
            </a:r>
            <a:r>
              <a:rPr lang="en-US" dirty="0"/>
              <a:t> on mitotic chromatin.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Inhibition </a:t>
            </a:r>
            <a:r>
              <a:rPr lang="en-US" dirty="0"/>
              <a:t>of BRD4 with JQ1 </a:t>
            </a:r>
            <a:r>
              <a:rPr lang="en-US" dirty="0" err="1"/>
              <a:t>downregulates</a:t>
            </a:r>
            <a:r>
              <a:rPr lang="en-US" dirty="0"/>
              <a:t> the c-</a:t>
            </a:r>
            <a:r>
              <a:rPr lang="en-US" dirty="0" err="1"/>
              <a:t>Myc</a:t>
            </a:r>
            <a:r>
              <a:rPr lang="en-US" dirty="0"/>
              <a:t> mRNA transcription and leads </a:t>
            </a:r>
            <a:r>
              <a:rPr lang="en-US" dirty="0" smtClean="0"/>
              <a:t>to G1 </a:t>
            </a:r>
            <a:r>
              <a:rPr lang="en-US" dirty="0"/>
              <a:t>cell cycle arrest in diverse tumor types </a:t>
            </a:r>
            <a:r>
              <a:rPr lang="fr-FR" dirty="0" smtClean="0"/>
              <a:t>(</a:t>
            </a:r>
            <a:r>
              <a:rPr lang="fr-FR" dirty="0" err="1"/>
              <a:t>Delmore</a:t>
            </a:r>
            <a:r>
              <a:rPr lang="fr-FR" dirty="0"/>
              <a:t> et al., 2011; </a:t>
            </a:r>
            <a:r>
              <a:rPr lang="fr-FR" dirty="0" err="1"/>
              <a:t>Loven</a:t>
            </a:r>
            <a:r>
              <a:rPr lang="fr-FR" dirty="0"/>
              <a:t> et al.,  </a:t>
            </a:r>
            <a:r>
              <a:rPr lang="fr-FR" dirty="0" smtClean="0"/>
              <a:t>2013</a:t>
            </a:r>
            <a:r>
              <a:rPr lang="fr-FR" dirty="0"/>
              <a:t>; Puissant et al., 2013).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7" name="Picture 6" descr="Screen Shot 2014-06-24 at 11.12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31" y="5126656"/>
            <a:ext cx="2924320" cy="17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52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012" y="274638"/>
            <a:ext cx="6042191" cy="1143000"/>
          </a:xfrm>
        </p:spPr>
        <p:txBody>
          <a:bodyPr/>
          <a:lstStyle/>
          <a:p>
            <a:r>
              <a:rPr lang="en-US" dirty="0" smtClean="0"/>
              <a:t>Cell Cycle </a:t>
            </a:r>
            <a:endParaRPr lang="en-US" dirty="0"/>
          </a:p>
        </p:txBody>
      </p:sp>
      <p:pic>
        <p:nvPicPr>
          <p:cNvPr id="3" name="Picture 2" descr="cellcy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29552"/>
            <a:ext cx="2309813" cy="5115339"/>
          </a:xfrm>
          <a:prstGeom prst="rect">
            <a:avLst/>
          </a:prstGeom>
        </p:spPr>
      </p:pic>
      <p:pic>
        <p:nvPicPr>
          <p:cNvPr id="4" name="Picture 3" descr="labe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537798"/>
            <a:ext cx="5873692" cy="317003"/>
          </a:xfrm>
          <a:prstGeom prst="rect">
            <a:avLst/>
          </a:prstGeom>
        </p:spPr>
      </p:pic>
      <p:pic>
        <p:nvPicPr>
          <p:cNvPr id="5" name="Picture 4" descr="Screen Shot 2014-06-25 at 1.40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2" y="2925128"/>
            <a:ext cx="3796348" cy="27054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7012" y="1886188"/>
            <a:ext cx="5294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CyclinB1 &amp; RBpS807 level is stable in resistant cell line.</a:t>
            </a:r>
          </a:p>
          <a:p>
            <a:endParaRPr lang="en-GB" dirty="0"/>
          </a:p>
          <a:p>
            <a:r>
              <a:rPr lang="en-GB" dirty="0" smtClean="0"/>
              <a:t>JQ1+PLK1i may be an effective strategy.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5150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in progress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011680"/>
            <a:ext cx="7741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1. Improvements in pathway analysis</a:t>
            </a:r>
          </a:p>
          <a:p>
            <a:r>
              <a:rPr lang="en-GB" dirty="0" smtClean="0"/>
              <a:t>	Better representation of </a:t>
            </a:r>
            <a:r>
              <a:rPr lang="en-GB" dirty="0" err="1" smtClean="0"/>
              <a:t>phospho</a:t>
            </a:r>
            <a:r>
              <a:rPr lang="en-GB" dirty="0" smtClean="0"/>
              <a:t> data.</a:t>
            </a:r>
          </a:p>
          <a:p>
            <a:r>
              <a:rPr lang="en-GB" dirty="0" smtClean="0"/>
              <a:t>	Simplification f the diagrams.</a:t>
            </a:r>
          </a:p>
          <a:p>
            <a:r>
              <a:rPr lang="en-GB" dirty="0"/>
              <a:t>	</a:t>
            </a:r>
            <a:r>
              <a:rPr lang="en-GB" dirty="0" smtClean="0"/>
              <a:t>Establishing potentially causal links (</a:t>
            </a:r>
            <a:r>
              <a:rPr lang="en-GB" dirty="0" err="1" smtClean="0"/>
              <a:t>Emek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 smtClean="0"/>
              <a:t>2. Elastic net regression analysis between phenotypic and proteomic response (</a:t>
            </a:r>
            <a:r>
              <a:rPr lang="en-GB" dirty="0" err="1" smtClean="0"/>
              <a:t>Augustin</a:t>
            </a:r>
            <a:r>
              <a:rPr lang="en-GB" dirty="0" smtClean="0"/>
              <a:t> Luna)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33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Ozgun-Emek-Arman</a:t>
            </a:r>
            <a:r>
              <a:rPr lang="en-US" sz="2000" dirty="0" smtClean="0"/>
              <a:t> (pathway analysis-various discussions)</a:t>
            </a:r>
          </a:p>
          <a:p>
            <a:endParaRPr lang="en-US" sz="2000" dirty="0" smtClean="0"/>
          </a:p>
          <a:p>
            <a:r>
              <a:rPr lang="en-US" sz="2000" dirty="0" smtClean="0"/>
              <a:t>Silvia-</a:t>
            </a:r>
            <a:r>
              <a:rPr lang="en-US" sz="2000" dirty="0" err="1" smtClean="0"/>
              <a:t>Weiqing</a:t>
            </a:r>
            <a:r>
              <a:rPr lang="en-US" sz="2000" dirty="0" smtClean="0"/>
              <a:t>-</a:t>
            </a:r>
            <a:r>
              <a:rPr lang="en-US" sz="2000" dirty="0" err="1" smtClean="0"/>
              <a:t>Xiaohong</a:t>
            </a:r>
            <a:r>
              <a:rPr lang="en-US" sz="2000" dirty="0" smtClean="0"/>
              <a:t> (data)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Augustin</a:t>
            </a:r>
            <a:r>
              <a:rPr lang="en-US" sz="2000" dirty="0" smtClean="0"/>
              <a:t> (Elastic Net)</a:t>
            </a:r>
          </a:p>
          <a:p>
            <a:endParaRPr lang="en-US" sz="2000" dirty="0" smtClean="0"/>
          </a:p>
          <a:p>
            <a:r>
              <a:rPr lang="en-US" sz="2000" dirty="0" smtClean="0"/>
              <a:t>Chris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770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 map:&lt;cov318-igrov1&gt;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921266"/>
            <a:ext cx="857913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200" dirty="0" smtClean="0">
                <a:latin typeface="Arial"/>
                <a:cs typeface="Arial"/>
              </a:rPr>
              <a:t>Difference between the readouts for proteomic entities treated with JQ1.</a:t>
            </a:r>
          </a:p>
          <a:p>
            <a:pPr marL="285750" indent="-285750">
              <a:buFont typeface="Arial"/>
              <a:buChar char="•"/>
            </a:pPr>
            <a:endParaRPr lang="en-GB" sz="22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200" dirty="0" smtClean="0">
                <a:latin typeface="Arial"/>
                <a:cs typeface="Arial"/>
              </a:rPr>
              <a:t>Only use those that give dose dependent response at least in one of the cell lines.</a:t>
            </a:r>
          </a:p>
          <a:p>
            <a:r>
              <a:rPr lang="en-GB" sz="2000" dirty="0" err="1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ρ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(Pr</a:t>
            </a:r>
            <a:r>
              <a:rPr lang="en-GB" sz="2000" baseline="30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cl1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(di),CV</a:t>
            </a:r>
            <a:r>
              <a:rPr lang="en-GB" sz="2000" baseline="30000" dirty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cl1 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(di)) p&lt;0.05 	or	 </a:t>
            </a:r>
            <a:r>
              <a:rPr lang="en-GB" sz="2000" dirty="0" err="1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ρ</a:t>
            </a:r>
            <a:r>
              <a:rPr lang="en-GB" sz="2000" dirty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Pr</a:t>
            </a:r>
            <a:r>
              <a:rPr lang="en-GB" sz="2000" baseline="30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cl2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</a:t>
            </a:r>
            <a:r>
              <a:rPr lang="en-GB" sz="2000" dirty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di),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CV</a:t>
            </a:r>
            <a:r>
              <a:rPr lang="en-GB" sz="2000" baseline="30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cl2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</a:t>
            </a:r>
            <a:r>
              <a:rPr lang="en-GB" sz="2000" dirty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di)) p&lt;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0.05</a:t>
            </a:r>
          </a:p>
          <a:p>
            <a:r>
              <a:rPr lang="en-GB" sz="2000" dirty="0" err="1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ρ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: spearman’s rank correlation</a:t>
            </a:r>
          </a:p>
          <a:p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CV=cell viability</a:t>
            </a:r>
          </a:p>
          <a:p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PR: proteomic readout</a:t>
            </a:r>
          </a:p>
          <a:p>
            <a:r>
              <a:rPr lang="en-GB" sz="2000" dirty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d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i: drug dose series</a:t>
            </a:r>
          </a:p>
          <a:p>
            <a:r>
              <a:rPr lang="en-GB" sz="2000" dirty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c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l: cell line</a:t>
            </a:r>
          </a:p>
          <a:p>
            <a:endParaRPr lang="en-GB" sz="22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smtClean="0">
                <a:latin typeface="Arial"/>
                <a:cs typeface="Arial"/>
              </a:rPr>
              <a:t>Calculate the difference between response  at same drug dose.</a:t>
            </a:r>
          </a:p>
          <a:p>
            <a:r>
              <a:rPr lang="en-GB" sz="22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lang="en-GB" sz="2000" dirty="0" err="1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ΔPr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(di)=Pr</a:t>
            </a:r>
            <a:r>
              <a:rPr lang="en-GB" sz="2000" baseline="30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cl1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(di)-Pr</a:t>
            </a:r>
            <a:r>
              <a:rPr lang="en-GB" sz="2000" baseline="30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cl2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</a:t>
            </a:r>
            <a:r>
              <a:rPr lang="en-GB" sz="2000" dirty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di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)</a:t>
            </a:r>
          </a:p>
          <a:p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	t-test for </a:t>
            </a:r>
            <a:r>
              <a:rPr lang="en-GB" sz="2000" dirty="0" err="1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Ho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: &lt;</a:t>
            </a:r>
            <a:r>
              <a:rPr lang="en-GB" sz="2000" dirty="0" err="1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ΔPr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ea typeface="Lucida Grande"/>
                <a:cs typeface="Arial"/>
              </a:rPr>
              <a:t>(di)&gt; = 0</a:t>
            </a:r>
          </a:p>
          <a:p>
            <a:endParaRPr lang="en-GB" sz="2000" dirty="0" smtClean="0">
              <a:solidFill>
                <a:srgbClr val="FF0000"/>
              </a:solidFill>
              <a:latin typeface="Arial"/>
              <a:ea typeface="Lucida Grande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latin typeface="Arial"/>
                <a:ea typeface="Lucida Grande"/>
                <a:cs typeface="Arial"/>
              </a:rPr>
              <a:t>If p &lt; 0.05 from t-test map the </a:t>
            </a:r>
            <a:r>
              <a:rPr lang="en-GB" sz="2000" i="1" dirty="0" smtClean="0">
                <a:latin typeface="Arial"/>
                <a:ea typeface="Lucida Grande"/>
                <a:cs typeface="Arial"/>
              </a:rPr>
              <a:t>area under the curve of </a:t>
            </a:r>
            <a:r>
              <a:rPr lang="en-GB" sz="2000" dirty="0" err="1" smtClean="0">
                <a:latin typeface="Arial"/>
                <a:ea typeface="Lucida Grande"/>
                <a:cs typeface="Arial"/>
              </a:rPr>
              <a:t>ΔPr</a:t>
            </a:r>
            <a:r>
              <a:rPr lang="en-GB" sz="2000" dirty="0">
                <a:latin typeface="Arial"/>
                <a:ea typeface="Lucida Grande"/>
                <a:cs typeface="Arial"/>
              </a:rPr>
              <a:t>(di</a:t>
            </a:r>
            <a:r>
              <a:rPr lang="en-GB" sz="2000" dirty="0" smtClean="0">
                <a:latin typeface="Arial"/>
                <a:ea typeface="Lucida Grande"/>
                <a:cs typeface="Arial"/>
              </a:rPr>
              <a:t>) vs. di plot on pathway diagrams.</a:t>
            </a:r>
          </a:p>
          <a:p>
            <a:pPr marL="342900" indent="-342900">
              <a:buFont typeface="Arial"/>
              <a:buChar char="•"/>
            </a:pPr>
            <a:endParaRPr lang="en-GB" sz="2000" dirty="0" smtClean="0">
              <a:latin typeface="Arial"/>
              <a:ea typeface="Lucida Grande"/>
              <a:cs typeface="Arial"/>
            </a:endParaRPr>
          </a:p>
          <a:p>
            <a:endParaRPr lang="en-GB" sz="2000" dirty="0" smtClean="0">
              <a:latin typeface="Arial"/>
              <a:ea typeface="Lucida Grande"/>
              <a:cs typeface="Arial"/>
            </a:endParaRPr>
          </a:p>
          <a:p>
            <a:r>
              <a:rPr lang="en-GB" sz="2000" dirty="0">
                <a:latin typeface="Arial"/>
                <a:ea typeface="Lucida Grande"/>
                <a:cs typeface="Arial"/>
              </a:rPr>
              <a:t>	</a:t>
            </a:r>
            <a:endParaRPr lang="en-GB" sz="22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2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060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BRD4 inhibition as a potential therapy strategy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6722" y="1514656"/>
            <a:ext cx="7971594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Tested in diverse cancer types</a:t>
            </a:r>
          </a:p>
          <a:p>
            <a:r>
              <a:rPr lang="en-US" dirty="0"/>
              <a:t>	</a:t>
            </a:r>
            <a:r>
              <a:rPr lang="en-US" dirty="0" smtClean="0"/>
              <a:t>1. Hematological malignancies (</a:t>
            </a:r>
            <a:r>
              <a:rPr lang="en-US" dirty="0" err="1" smtClean="0"/>
              <a:t>Delmore</a:t>
            </a:r>
            <a:r>
              <a:rPr lang="en-US" dirty="0" smtClean="0"/>
              <a:t> et al.2011 and others)</a:t>
            </a:r>
          </a:p>
          <a:p>
            <a:r>
              <a:rPr lang="en-US" dirty="0"/>
              <a:t>	</a:t>
            </a:r>
            <a:r>
              <a:rPr lang="en-US" dirty="0" smtClean="0"/>
              <a:t>-Effective in most blood cancers tested for the drug</a:t>
            </a:r>
          </a:p>
          <a:p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dirty="0" err="1" smtClean="0"/>
              <a:t>Myc</a:t>
            </a:r>
            <a:r>
              <a:rPr lang="en-US" dirty="0" smtClean="0"/>
              <a:t> level is </a:t>
            </a:r>
            <a:r>
              <a:rPr lang="en-US" dirty="0" err="1" smtClean="0"/>
              <a:t>downregulated</a:t>
            </a:r>
            <a:r>
              <a:rPr lang="en-US" dirty="0" smtClean="0"/>
              <a:t> in all cases.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2. </a:t>
            </a:r>
            <a:r>
              <a:rPr lang="en-US" dirty="0" err="1" smtClean="0"/>
              <a:t>Neuroblastoma</a:t>
            </a:r>
            <a:r>
              <a:rPr lang="en-US" dirty="0" smtClean="0"/>
              <a:t>  (</a:t>
            </a:r>
            <a:r>
              <a:rPr lang="fr-FR" dirty="0"/>
              <a:t>Puissant </a:t>
            </a:r>
            <a:r>
              <a:rPr lang="fr-FR" dirty="0" smtClean="0"/>
              <a:t>et al 2013)</a:t>
            </a:r>
          </a:p>
          <a:p>
            <a:r>
              <a:rPr lang="fr-FR" dirty="0" smtClean="0"/>
              <a:t>	-MYCN </a:t>
            </a:r>
            <a:r>
              <a:rPr lang="fr-FR" dirty="0" err="1" smtClean="0"/>
              <a:t>amplified</a:t>
            </a:r>
            <a:r>
              <a:rPr lang="fr-FR" dirty="0" smtClean="0"/>
              <a:t> </a:t>
            </a:r>
            <a:r>
              <a:rPr lang="fr-FR" dirty="0" err="1" smtClean="0"/>
              <a:t>cells</a:t>
            </a:r>
            <a:r>
              <a:rPr lang="fr-FR" dirty="0" smtClean="0"/>
              <a:t> are more sensitive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3. GBM (</a:t>
            </a:r>
            <a:r>
              <a:rPr lang="en-US" dirty="0" err="1" smtClean="0"/>
              <a:t>Shimamura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smtClean="0"/>
              <a:t>2013)</a:t>
            </a:r>
          </a:p>
          <a:p>
            <a:r>
              <a:rPr lang="fr-FR" dirty="0"/>
              <a:t>	-Effective in </a:t>
            </a:r>
            <a:r>
              <a:rPr lang="fr-FR" dirty="0" err="1" smtClean="0"/>
              <a:t>genetically</a:t>
            </a:r>
            <a:r>
              <a:rPr lang="fr-FR" dirty="0" smtClean="0"/>
              <a:t> diverse </a:t>
            </a:r>
            <a:r>
              <a:rPr lang="fr-FR" dirty="0"/>
              <a:t>GBM </a:t>
            </a:r>
            <a:r>
              <a:rPr lang="fr-FR" dirty="0" err="1" smtClean="0"/>
              <a:t>tumors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/>
              <a:t>	-</a:t>
            </a:r>
            <a:r>
              <a:rPr lang="fr-FR" dirty="0" smtClean="0"/>
              <a:t>Bcl</a:t>
            </a:r>
            <a:r>
              <a:rPr lang="fr-FR" dirty="0"/>
              <a:t>-</a:t>
            </a:r>
            <a:r>
              <a:rPr lang="fr-FR" dirty="0" smtClean="0"/>
              <a:t>xl transcription </a:t>
            </a:r>
            <a:r>
              <a:rPr lang="en-US" dirty="0" smtClean="0"/>
              <a:t>may</a:t>
            </a:r>
            <a:r>
              <a:rPr lang="fr-FR" dirty="0" smtClean="0"/>
              <a:t> </a:t>
            </a:r>
            <a:r>
              <a:rPr lang="en-US" dirty="0" smtClean="0"/>
              <a:t>be</a:t>
            </a:r>
            <a:r>
              <a:rPr lang="fr-FR" dirty="0" smtClean="0"/>
              <a:t> </a:t>
            </a:r>
            <a:r>
              <a:rPr lang="en-US" dirty="0" smtClean="0"/>
              <a:t>affected</a:t>
            </a:r>
            <a:r>
              <a:rPr lang="fr-FR" dirty="0" smtClean="0"/>
              <a:t> </a:t>
            </a:r>
            <a:r>
              <a:rPr lang="fr-FR" dirty="0"/>
              <a:t>by the </a:t>
            </a:r>
            <a:r>
              <a:rPr lang="fr-FR" dirty="0" err="1"/>
              <a:t>drug</a:t>
            </a:r>
            <a:r>
              <a:rPr lang="fr-FR" dirty="0"/>
              <a:t> (Not </a:t>
            </a:r>
            <a:r>
              <a:rPr lang="fr-FR" dirty="0" smtClean="0"/>
              <a:t>c-</a:t>
            </a:r>
            <a:r>
              <a:rPr lang="fr-FR" dirty="0" err="1" smtClean="0"/>
              <a:t>Myc</a:t>
            </a:r>
            <a:r>
              <a:rPr lang="fr-FR" dirty="0" smtClean="0"/>
              <a:t>).</a:t>
            </a:r>
            <a:endParaRPr lang="fr-FR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4. Lung adenocarcinoma (Lockwood et al 2012)</a:t>
            </a:r>
          </a:p>
          <a:p>
            <a:r>
              <a:rPr lang="en-US" dirty="0"/>
              <a:t>	</a:t>
            </a:r>
            <a:r>
              <a:rPr lang="en-US" dirty="0" smtClean="0"/>
              <a:t>-Most cell lines are resistant</a:t>
            </a:r>
          </a:p>
          <a:p>
            <a:r>
              <a:rPr lang="en-US" dirty="0"/>
              <a:t>	</a:t>
            </a:r>
            <a:r>
              <a:rPr lang="en-US" dirty="0" smtClean="0"/>
              <a:t>-FOSL1 expression is reduced in response to JQ1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5. Prostate cancer (</a:t>
            </a:r>
            <a:r>
              <a:rPr lang="en-US" dirty="0" err="1" smtClean="0"/>
              <a:t>Asangani</a:t>
            </a:r>
            <a:r>
              <a:rPr lang="en-US" dirty="0" smtClean="0"/>
              <a:t> et al 2014)</a:t>
            </a:r>
          </a:p>
          <a:p>
            <a:r>
              <a:rPr lang="en-US" dirty="0"/>
              <a:t>	</a:t>
            </a:r>
            <a:r>
              <a:rPr lang="en-US" dirty="0" smtClean="0"/>
              <a:t>-Disruption of physical AR-BRD4 interaction, inhibition of AR recruitment to its </a:t>
            </a:r>
          </a:p>
          <a:p>
            <a:r>
              <a:rPr lang="en-US" dirty="0" smtClean="0"/>
              <a:t>	target loci and inhibition of AR mediated transcription.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	</a:t>
            </a:r>
            <a:endParaRPr lang="en-US" dirty="0" smtClean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4535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Resistance and drug combinations?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4625" y="1714500"/>
            <a:ext cx="88582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-Mechanisms of resistance to JQ1. </a:t>
            </a:r>
          </a:p>
          <a:p>
            <a:pPr marL="285750" indent="-285750">
              <a:buFontTx/>
              <a:buChar char="-"/>
            </a:pPr>
            <a:endParaRPr lang="en-US" dirty="0" smtClean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-</a:t>
            </a:r>
            <a:r>
              <a:rPr lang="en-US" dirty="0" smtClean="0">
                <a:latin typeface="Arial"/>
                <a:cs typeface="Arial"/>
              </a:rPr>
              <a:t>Design </a:t>
            </a:r>
            <a:r>
              <a:rPr lang="en-US" dirty="0">
                <a:latin typeface="Arial"/>
                <a:cs typeface="Arial"/>
              </a:rPr>
              <a:t>of combination </a:t>
            </a:r>
            <a:r>
              <a:rPr lang="en-US" dirty="0" smtClean="0">
                <a:latin typeface="Arial"/>
                <a:cs typeface="Arial"/>
              </a:rPr>
              <a:t>therapies involving </a:t>
            </a:r>
            <a:r>
              <a:rPr lang="en-US" dirty="0">
                <a:latin typeface="Arial"/>
                <a:cs typeface="Arial"/>
              </a:rPr>
              <a:t>JQ1</a:t>
            </a:r>
            <a:r>
              <a:rPr lang="en-US" dirty="0" smtClean="0">
                <a:latin typeface="Arial"/>
                <a:cs typeface="Arial"/>
              </a:rPr>
              <a:t>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One </a:t>
            </a:r>
            <a:r>
              <a:rPr lang="en-US" dirty="0">
                <a:latin typeface="Arial"/>
                <a:cs typeface="Arial"/>
              </a:rPr>
              <a:t>combination has been reported (JQ1+ GSI) to overcome </a:t>
            </a:r>
            <a:r>
              <a:rPr lang="en-US" dirty="0" smtClean="0">
                <a:latin typeface="Arial"/>
                <a:cs typeface="Arial"/>
              </a:rPr>
              <a:t>NOTCH </a:t>
            </a:r>
            <a:r>
              <a:rPr lang="en-US" dirty="0">
                <a:latin typeface="Arial"/>
                <a:cs typeface="Arial"/>
              </a:rPr>
              <a:t>inhibitor resistance in T cell acute lymphoblastic leukemia. 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 err="1" smtClean="0">
                <a:latin typeface="Arial"/>
                <a:cs typeface="Arial"/>
              </a:rPr>
              <a:t>Knochel</a:t>
            </a:r>
            <a:r>
              <a:rPr lang="en-US" dirty="0" smtClean="0">
                <a:latin typeface="Arial"/>
                <a:cs typeface="Arial"/>
              </a:rPr>
              <a:t> et al 2014)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-For nominating effective combinations with kinase inhibitors, we need to understand the pathway level changes in response to the drug. 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3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impact of BET bromodomain inhibition on signaling pathways?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840" y="2034833"/>
            <a:ext cx="8614558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-BET </a:t>
            </a:r>
            <a:r>
              <a:rPr lang="en-US" dirty="0" err="1" smtClean="0">
                <a:latin typeface="Arial"/>
                <a:cs typeface="Arial"/>
              </a:rPr>
              <a:t>bromodomains</a:t>
            </a:r>
            <a:r>
              <a:rPr lang="en-US" dirty="0" smtClean="0">
                <a:latin typeface="Arial"/>
                <a:cs typeface="Arial"/>
              </a:rPr>
              <a:t> regulate expression of key genes such as c-</a:t>
            </a:r>
            <a:r>
              <a:rPr lang="en-US" dirty="0" err="1" smtClean="0">
                <a:latin typeface="Arial"/>
                <a:cs typeface="Arial"/>
              </a:rPr>
              <a:t>Myc</a:t>
            </a:r>
            <a:endParaRPr lang="en-US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-c-</a:t>
            </a:r>
            <a:r>
              <a:rPr lang="en-US" dirty="0" err="1" smtClean="0">
                <a:latin typeface="Arial"/>
                <a:cs typeface="Arial"/>
              </a:rPr>
              <a:t>Myc</a:t>
            </a:r>
            <a:r>
              <a:rPr lang="en-US" dirty="0" smtClean="0">
                <a:latin typeface="Arial"/>
                <a:cs typeface="Arial"/>
              </a:rPr>
              <a:t> controls expression of thousands of genes.</a:t>
            </a: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-The impact of JQ1 on transcription has been profiled in multiple contexts.</a:t>
            </a: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-What do we know about the impact of BET bromodomain inhibition on signaling </a:t>
            </a:r>
          </a:p>
          <a:p>
            <a:r>
              <a:rPr lang="en-US" dirty="0" smtClean="0">
                <a:latin typeface="Arial"/>
                <a:cs typeface="Arial"/>
              </a:rPr>
              <a:t>molecules and </a:t>
            </a:r>
            <a:r>
              <a:rPr lang="en-US" dirty="0" err="1" smtClean="0">
                <a:latin typeface="Arial"/>
                <a:cs typeface="Arial"/>
              </a:rPr>
              <a:t>phosphoprotein</a:t>
            </a:r>
            <a:r>
              <a:rPr lang="en-US" dirty="0" smtClean="0">
                <a:latin typeface="Arial"/>
                <a:cs typeface="Arial"/>
              </a:rPr>
              <a:t> levels</a:t>
            </a:r>
          </a:p>
          <a:p>
            <a:r>
              <a:rPr lang="en-US" dirty="0">
                <a:latin typeface="Arial"/>
                <a:cs typeface="Arial"/>
              </a:rPr>
              <a:t>	</a:t>
            </a:r>
            <a:r>
              <a:rPr lang="en-US" dirty="0" smtClean="0">
                <a:latin typeface="Arial"/>
                <a:cs typeface="Arial"/>
              </a:rPr>
              <a:t>Almost nothing!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66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435" y="2120484"/>
            <a:ext cx="88423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2000" dirty="0" smtClean="0">
                <a:latin typeface="Arial"/>
                <a:cs typeface="Arial"/>
              </a:rPr>
              <a:t>Is JQ1 (as a single agent or in combo) effective in ovarian cancer cell lines?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pPr marL="342900" indent="-342900">
              <a:buAutoNum type="arabicParenBoth"/>
            </a:pPr>
            <a:r>
              <a:rPr lang="en-US" sz="2000" dirty="0">
                <a:latin typeface="Arial"/>
                <a:cs typeface="Arial"/>
              </a:rPr>
              <a:t>W</a:t>
            </a:r>
            <a:r>
              <a:rPr lang="en-US" sz="2000" dirty="0" smtClean="0">
                <a:latin typeface="Arial"/>
                <a:cs typeface="Arial"/>
              </a:rPr>
              <a:t>hich </a:t>
            </a:r>
            <a:r>
              <a:rPr lang="en-US" sz="2000" dirty="0">
                <a:latin typeface="Arial"/>
                <a:cs typeface="Arial"/>
              </a:rPr>
              <a:t>pathways are affected (up/down regulated) by the </a:t>
            </a:r>
            <a:r>
              <a:rPr lang="en-US" sz="2000" dirty="0" smtClean="0">
                <a:latin typeface="Arial"/>
                <a:cs typeface="Arial"/>
              </a:rPr>
              <a:t>drug?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(3) “</a:t>
            </a:r>
            <a:r>
              <a:rPr lang="en-US" sz="2000" dirty="0">
                <a:latin typeface="Arial"/>
                <a:cs typeface="Arial"/>
              </a:rPr>
              <a:t>W</a:t>
            </a:r>
            <a:r>
              <a:rPr lang="en-US" sz="2000" dirty="0" smtClean="0">
                <a:latin typeface="Arial"/>
                <a:cs typeface="Arial"/>
              </a:rPr>
              <a:t>hich pathways may </a:t>
            </a:r>
            <a:r>
              <a:rPr lang="en-US" sz="2000" dirty="0">
                <a:latin typeface="Arial"/>
                <a:cs typeface="Arial"/>
              </a:rPr>
              <a:t>be associated with resistance to JQ1" in </a:t>
            </a:r>
            <a:r>
              <a:rPr lang="en-US" sz="2000" dirty="0" smtClean="0">
                <a:latin typeface="Arial"/>
                <a:cs typeface="Arial"/>
              </a:rPr>
              <a:t>ovarian </a:t>
            </a:r>
            <a:r>
              <a:rPr lang="en-US" sz="2000" dirty="0">
                <a:latin typeface="Arial"/>
                <a:cs typeface="Arial"/>
              </a:rPr>
              <a:t>cell </a:t>
            </a:r>
            <a:r>
              <a:rPr lang="en-US" sz="2000" dirty="0" smtClean="0">
                <a:latin typeface="Arial"/>
                <a:cs typeface="Arial"/>
              </a:rPr>
              <a:t>lines</a:t>
            </a:r>
            <a:r>
              <a:rPr lang="en-US" sz="2000" dirty="0">
                <a:latin typeface="Arial"/>
                <a:cs typeface="Arial"/>
              </a:rPr>
              <a:t>?</a:t>
            </a:r>
            <a:endParaRPr lang="en-US" sz="2000" dirty="0" smtClean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(4) Can we </a:t>
            </a:r>
            <a:r>
              <a:rPr lang="en-US" sz="2000" dirty="0">
                <a:latin typeface="Arial"/>
                <a:cs typeface="Arial"/>
              </a:rPr>
              <a:t>nominate a combination to overcome the JQ1 resistance in resistant cell </a:t>
            </a:r>
            <a:r>
              <a:rPr lang="en-US" sz="2000" dirty="0" smtClean="0">
                <a:latin typeface="Arial"/>
                <a:cs typeface="Arial"/>
              </a:rPr>
              <a:t>lines?</a:t>
            </a:r>
          </a:p>
          <a:p>
            <a:endParaRPr lang="en-US" sz="2000" dirty="0">
              <a:latin typeface="Arial"/>
              <a:cs typeface="Arial"/>
            </a:endParaRPr>
          </a:p>
          <a:p>
            <a:pPr algn="ctr"/>
            <a:r>
              <a:rPr lang="en-US" sz="2000" i="1" dirty="0">
                <a:latin typeface="Arial"/>
                <a:cs typeface="Arial"/>
              </a:rPr>
              <a:t>Can we nominate JQ1 (as a single agent or in combo) as a therapy option in ovarian cancer?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42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BRD4 and c-MYC alterations are common in ovarian cancer</a:t>
            </a:r>
            <a:endParaRPr lang="en-US" sz="3000" dirty="0"/>
          </a:p>
        </p:txBody>
      </p:sp>
      <p:pic>
        <p:nvPicPr>
          <p:cNvPr id="3" name="Picture 2" descr="Screen Shot 2014-06-24 at 10.3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1149988"/>
          </a:xfrm>
          <a:prstGeom prst="rect">
            <a:avLst/>
          </a:prstGeom>
        </p:spPr>
      </p:pic>
      <p:pic>
        <p:nvPicPr>
          <p:cNvPr id="4" name="Picture 3" descr="Screen Shot 2014-06-24 at 10.3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6" y="2731652"/>
            <a:ext cx="4015355" cy="4126348"/>
          </a:xfrm>
          <a:prstGeom prst="rect">
            <a:avLst/>
          </a:prstGeom>
        </p:spPr>
      </p:pic>
      <p:pic>
        <p:nvPicPr>
          <p:cNvPr id="5" name="Picture 4" descr="Screen Shot 2014-06-24 at 10.32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74" y="2731652"/>
            <a:ext cx="4561726" cy="41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45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Ovarian cell lines have varying sensitivity to JQ1</a:t>
            </a:r>
            <a:endParaRPr lang="en-US" sz="3000" dirty="0"/>
          </a:p>
        </p:txBody>
      </p:sp>
      <p:pic>
        <p:nvPicPr>
          <p:cNvPr id="3" name="Picture 2" descr="JQ1_OvCa_cellli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5" y="1977309"/>
            <a:ext cx="7278867" cy="27798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1750" y="5048250"/>
            <a:ext cx="5733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-Tested cell viability of ovarian cell lines in response to JQ1.</a:t>
            </a:r>
          </a:p>
          <a:p>
            <a:r>
              <a:rPr lang="en-US" dirty="0" smtClean="0"/>
              <a:t>-Measured viability with </a:t>
            </a:r>
            <a:r>
              <a:rPr lang="en-US" dirty="0" err="1" smtClean="0"/>
              <a:t>Resazurin</a:t>
            </a:r>
            <a:r>
              <a:rPr lang="en-US" dirty="0" smtClean="0"/>
              <a:t> assay.</a:t>
            </a:r>
          </a:p>
          <a:p>
            <a:r>
              <a:rPr lang="en-US" dirty="0" smtClean="0"/>
              <a:t>-JQ1 doses. 10nM to 5uM.</a:t>
            </a:r>
          </a:p>
          <a:p>
            <a:r>
              <a:rPr lang="en-US" dirty="0" smtClean="0"/>
              <a:t>-Viability measured at day 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7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36926</TotalTime>
  <Words>1652</Words>
  <Application>Microsoft Macintosh PowerPoint</Application>
  <PresentationFormat>On-screen Show (4:3)</PresentationFormat>
  <Paragraphs>298</Paragraphs>
  <Slides>33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Response to BET bromodomain inhibition in ovarian cancer</vt:lpstr>
      <vt:lpstr>Targeted therapy and drug combinations</vt:lpstr>
      <vt:lpstr>Targeting epigenetic regulation for cancer therapy : BET bromodomain inhibition </vt:lpstr>
      <vt:lpstr>BRD4 inhibition as a potential therapy strategy</vt:lpstr>
      <vt:lpstr>Resistance and drug combinations?</vt:lpstr>
      <vt:lpstr>The impact of BET bromodomain inhibition on signaling pathways?</vt:lpstr>
      <vt:lpstr>PowerPoint Presentation</vt:lpstr>
      <vt:lpstr>BRD4 and c-MYC alterations are common in ovarian cancer</vt:lpstr>
      <vt:lpstr>Ovarian cell lines have varying sensitivity to JQ1</vt:lpstr>
      <vt:lpstr>Proteomic response to JQ1</vt:lpstr>
      <vt:lpstr>PowerPoint Presentation</vt:lpstr>
      <vt:lpstr>Pathway analysis of JQ1 response in ovarian cancer lines</vt:lpstr>
      <vt:lpstr>PowerPoint Presentation</vt:lpstr>
      <vt:lpstr>PowerPoint Presentation</vt:lpstr>
      <vt:lpstr>Mapping proteomic response to pathways</vt:lpstr>
      <vt:lpstr>Dose dependent phenotypic and proteomic response</vt:lpstr>
      <vt:lpstr>Dose dependent phenotypic and proteomic response</vt:lpstr>
      <vt:lpstr>IGROV1-sensitive</vt:lpstr>
      <vt:lpstr>OVCAR4:sensitive</vt:lpstr>
      <vt:lpstr>OVCAR3: intermediate</vt:lpstr>
      <vt:lpstr>COV318: Resistant</vt:lpstr>
      <vt:lpstr>Difference map:&lt;cov318-igrov1&gt; </vt:lpstr>
      <vt:lpstr>The COV318 vs. IGROV1 differential response</vt:lpstr>
      <vt:lpstr>PowerPoint Presentation</vt:lpstr>
      <vt:lpstr>PowerPoint Presentation</vt:lpstr>
      <vt:lpstr>Drug combinations?</vt:lpstr>
      <vt:lpstr>AKT pathway</vt:lpstr>
      <vt:lpstr>NOTCH pathway</vt:lpstr>
      <vt:lpstr>NOTCH inhibition resistance in T cell acute lymphoblastic leukemia.</vt:lpstr>
      <vt:lpstr>Cell Cycle </vt:lpstr>
      <vt:lpstr>Work in progress</vt:lpstr>
      <vt:lpstr>Thanks </vt:lpstr>
      <vt:lpstr>Difference map:&lt;cov318-igrov1&gt; </vt:lpstr>
    </vt:vector>
  </TitlesOfParts>
  <Company>mskcc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 Korkut</dc:creator>
  <cp:lastModifiedBy>cbio</cp:lastModifiedBy>
  <cp:revision>130</cp:revision>
  <dcterms:created xsi:type="dcterms:W3CDTF">2014-06-24T23:28:22Z</dcterms:created>
  <dcterms:modified xsi:type="dcterms:W3CDTF">2016-12-02T20:58:14Z</dcterms:modified>
</cp:coreProperties>
</file>